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61" r:id="rId6"/>
    <p:sldId id="295" r:id="rId7"/>
    <p:sldId id="298" r:id="rId8"/>
    <p:sldId id="297" r:id="rId9"/>
    <p:sldId id="304" r:id="rId10"/>
    <p:sldId id="296" r:id="rId11"/>
    <p:sldId id="305" r:id="rId12"/>
    <p:sldId id="299" r:id="rId13"/>
    <p:sldId id="302" r:id="rId14"/>
    <p:sldId id="312" r:id="rId15"/>
    <p:sldId id="262" r:id="rId16"/>
    <p:sldId id="306" r:id="rId17"/>
    <p:sldId id="307" r:id="rId18"/>
    <p:sldId id="308" r:id="rId19"/>
    <p:sldId id="309" r:id="rId20"/>
    <p:sldId id="310" r:id="rId21"/>
    <p:sldId id="311" r:id="rId22"/>
    <p:sldId id="301" r:id="rId23"/>
    <p:sldId id="303" r:id="rId24"/>
    <p:sldId id="278" r:id="rId25"/>
  </p:sldIdLst>
  <p:sldSz cx="9144000" cy="5143500" type="screen16x9"/>
  <p:notesSz cx="6858000" cy="9144000"/>
  <p:embeddedFontLst>
    <p:embeddedFont>
      <p:font typeface="Oswald" panose="00000500000000000000" pitchFamily="2" charset="0"/>
      <p:regular r:id="rId27"/>
      <p:bold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 Anand Vardhan" initials="SAV" lastIdx="7" clrIdx="0">
    <p:extLst>
      <p:ext uri="{19B8F6BF-5375-455C-9EA6-DF929625EA0E}">
        <p15:presenceInfo xmlns:p15="http://schemas.microsoft.com/office/powerpoint/2012/main" userId="20d5d71d426945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8" autoAdjust="0"/>
    <p:restoredTop sz="95976" autoAdjust="0"/>
  </p:normalViewPr>
  <p:slideViewPr>
    <p:cSldViewPr snapToGrid="0">
      <p:cViewPr varScale="1">
        <p:scale>
          <a:sx n="107" d="100"/>
          <a:sy n="107" d="100"/>
        </p:scale>
        <p:origin x="10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26T17:50:20.906" idx="1">
    <p:pos x="3024" y="1025"/>
    <p:text>and its potability  and suitability for other domestic uses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26T18:24:17.911" idx="4">
    <p:pos x="3331" y="2335"/>
    <p:text>Preparation of final ground water prospectus maps to narrow down the area of ground water prospects for future exploration programs by Integrating spatial and attribute database on ARC/VIEW &amp; GIS Platform.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26T18:23:46.420" idx="3">
    <p:pos x="4323" y="596"/>
    <p:text/>
    <p:extLst>
      <p:ext uri="{C676402C-5697-4E1C-873F-D02D1690AC5C}">
        <p15:threadingInfo xmlns:p15="http://schemas.microsoft.com/office/powerpoint/2012/main" timeZoneBias="-330"/>
      </p:ext>
    </p:extLst>
  </p:cm>
  <p:cm authorId="1" dt="2022-04-26T18:25:48.194" idx="5">
    <p:pos x="4323" y="732"/>
    <p:text>We first selected 15 distinctly populated locations in Vijayawada to collect ground water samples  at respected localities 2 from each.</p:text>
    <p:extLst>
      <p:ext uri="{C676402C-5697-4E1C-873F-D02D1690AC5C}">
        <p15:threadingInfo xmlns:p15="http://schemas.microsoft.com/office/powerpoint/2012/main" timeZoneBias="-330">
          <p15:parentCm authorId="1" idx="3"/>
        </p15:threadingInfo>
      </p:ext>
    </p:extLst>
  </p:cm>
  <p:cm authorId="1" dt="2022-04-26T18:26:11.691" idx="7">
    <p:pos x="10" y="10"/>
    <p:text>After collecting ground water samples and testing for chosen physico chemical parameters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38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023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974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005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51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061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365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750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64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544607" y="2837329"/>
            <a:ext cx="8397764" cy="20825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 ANALYTICAL STUDY ON THE PHYSICO-CHEMICAL CHARACTERISTICS OF GROUND WATER  IN VIJAYAWADA BY USING GIS AND ITS SUITABILITY.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62CD6-46B3-4DEC-A27B-E3CBEFAADCA7}"/>
              </a:ext>
            </a:extLst>
          </p:cNvPr>
          <p:cNvSpPr txBox="1"/>
          <p:nvPr/>
        </p:nvSpPr>
        <p:spPr>
          <a:xfrm>
            <a:off x="201629" y="114300"/>
            <a:ext cx="293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UNDER THE GUIDANCE OF </a:t>
            </a:r>
          </a:p>
          <a:p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DR.  A. ADI LAKSHMI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75850" y="23071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</a:rPr>
              <a:t>EXECUTION</a:t>
            </a:r>
            <a:endParaRPr sz="4000" dirty="0">
              <a:solidFill>
                <a:schemeClr val="accent2"/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0B619-B167-32E5-55F5-A7380A02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52" y="946513"/>
            <a:ext cx="4936696" cy="3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44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43C81-A9E5-B14A-B91E-1C94E9D35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014" y="404102"/>
            <a:ext cx="6996600" cy="1922100"/>
          </a:xfrm>
        </p:spPr>
        <p:txBody>
          <a:bodyPr/>
          <a:lstStyle/>
          <a:p>
            <a:r>
              <a:rPr lang="en-IN" sz="2000" b="0" i="0" u="none" strike="noStrike" baseline="0" dirty="0">
                <a:latin typeface="CIDFont+F3"/>
              </a:rPr>
              <a:t>Sample Collection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9CA29-45D6-334E-4700-AC4FC43F5B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1C704-62E9-50A3-F8A6-75DB5FC2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83" y="1083253"/>
            <a:ext cx="5292433" cy="29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9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73700" y="291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accent2"/>
                </a:solidFill>
              </a:rPr>
              <a:t>Sample Parameters</a:t>
            </a:r>
            <a:endParaRPr sz="4000"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67BC2-7954-4A69-8290-8216F4E30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148" y="1045780"/>
            <a:ext cx="3663789" cy="3476025"/>
          </a:xfrm>
        </p:spPr>
        <p:txBody>
          <a:bodyPr/>
          <a:lstStyle/>
          <a:p>
            <a:pPr marL="114300" indent="0">
              <a:buNone/>
            </a:pPr>
            <a:r>
              <a:rPr lang="en-IN" b="1" dirty="0"/>
              <a:t>Physical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Turbidity</a:t>
            </a:r>
          </a:p>
          <a:p>
            <a:pPr>
              <a:buFont typeface="+mj-lt"/>
              <a:buAutoNum type="arabicPeriod"/>
            </a:pPr>
            <a:r>
              <a:rPr lang="en-IN" dirty="0"/>
              <a:t>Total Solids, TSS &amp;  TDS</a:t>
            </a:r>
          </a:p>
          <a:p>
            <a:pPr>
              <a:buFont typeface="+mj-lt"/>
              <a:buAutoNum type="arabicPeriod"/>
            </a:pPr>
            <a:r>
              <a:rPr lang="en-IN" dirty="0"/>
              <a:t>Colour</a:t>
            </a:r>
          </a:p>
          <a:p>
            <a:pPr>
              <a:buFont typeface="+mj-lt"/>
              <a:buAutoNum type="arabicPeriod"/>
            </a:pPr>
            <a:r>
              <a:rPr lang="en-IN" dirty="0"/>
              <a:t>Odour</a:t>
            </a:r>
          </a:p>
          <a:p>
            <a:pPr>
              <a:buFont typeface="+mj-lt"/>
              <a:buAutoNum type="arabicPeriod"/>
            </a:pPr>
            <a:r>
              <a:rPr lang="en-IN" dirty="0"/>
              <a:t>Taste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C7468-7E6F-46F8-B94E-91EBBF89CD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264" y="1003934"/>
            <a:ext cx="3587588" cy="3319388"/>
          </a:xfrm>
        </p:spPr>
        <p:txBody>
          <a:bodyPr/>
          <a:lstStyle/>
          <a:p>
            <a:pPr marL="114300" indent="0">
              <a:buNone/>
            </a:pPr>
            <a:r>
              <a:rPr lang="en-IN" b="1" dirty="0"/>
              <a:t>Chemical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Ph</a:t>
            </a:r>
          </a:p>
          <a:p>
            <a:pPr>
              <a:buFont typeface="+mj-lt"/>
              <a:buAutoNum type="arabicPeriod"/>
            </a:pPr>
            <a:r>
              <a:rPr lang="en-IN" dirty="0"/>
              <a:t>Alkalinity</a:t>
            </a:r>
          </a:p>
          <a:p>
            <a:pPr>
              <a:buFont typeface="+mj-lt"/>
              <a:buAutoNum type="arabicPeriod"/>
            </a:pPr>
            <a:r>
              <a:rPr lang="en-IN" dirty="0"/>
              <a:t>EC</a:t>
            </a:r>
          </a:p>
          <a:p>
            <a:pPr>
              <a:buFont typeface="+mj-lt"/>
              <a:buAutoNum type="arabicPeriod"/>
            </a:pPr>
            <a:r>
              <a:rPr lang="en-IN" dirty="0"/>
              <a:t>Hardness (Ca, Mg, Permanent, Temp.)</a:t>
            </a:r>
          </a:p>
          <a:p>
            <a:pPr>
              <a:buFont typeface="+mj-lt"/>
              <a:buAutoNum type="arabicPeriod"/>
            </a:pPr>
            <a:r>
              <a:rPr lang="en-IN" dirty="0"/>
              <a:t>Chlorine Content</a:t>
            </a:r>
          </a:p>
          <a:p>
            <a:pPr>
              <a:buFont typeface="+mj-lt"/>
              <a:buAutoNum type="arabicPeriod"/>
            </a:pPr>
            <a:r>
              <a:rPr lang="en-IN" dirty="0"/>
              <a:t>Ca</a:t>
            </a:r>
          </a:p>
          <a:p>
            <a:pPr>
              <a:buFont typeface="+mj-lt"/>
              <a:buAutoNum type="arabicPeriod"/>
            </a:pPr>
            <a:r>
              <a:rPr lang="en-IN" dirty="0"/>
              <a:t>Mg</a:t>
            </a:r>
          </a:p>
          <a:p>
            <a:pPr>
              <a:buFont typeface="+mj-lt"/>
              <a:buAutoNum type="arabicPeriod"/>
            </a:pPr>
            <a:r>
              <a:rPr lang="en-IN" dirty="0"/>
              <a:t>SO4</a:t>
            </a:r>
          </a:p>
          <a:p>
            <a:pPr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76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1F74D1-17FF-424C-81C9-699D9085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34683" y="1468472"/>
            <a:ext cx="3096463" cy="1411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9AD449-3547-454C-A81C-995BC9D84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54385" y="1072623"/>
            <a:ext cx="3096463" cy="1411987"/>
          </a:xfrm>
          <a:prstGeom prst="rect">
            <a:avLst/>
          </a:prstGeom>
        </p:spPr>
      </p:pic>
      <p:grpSp>
        <p:nvGrpSpPr>
          <p:cNvPr id="16" name="Google Shape;1025;p48">
            <a:extLst>
              <a:ext uri="{FF2B5EF4-FFF2-40B4-BE49-F238E27FC236}">
                <a16:creationId xmlns:a16="http://schemas.microsoft.com/office/drawing/2014/main" id="{8CA586B6-D927-4544-9CCF-3344B168819F}"/>
              </a:ext>
            </a:extLst>
          </p:cNvPr>
          <p:cNvGrpSpPr/>
          <p:nvPr/>
        </p:nvGrpSpPr>
        <p:grpSpPr>
          <a:xfrm>
            <a:off x="482195" y="456100"/>
            <a:ext cx="639889" cy="749428"/>
            <a:chOff x="584925" y="238125"/>
            <a:chExt cx="415200" cy="525100"/>
          </a:xfrm>
        </p:grpSpPr>
        <p:sp>
          <p:nvSpPr>
            <p:cNvPr id="17" name="Google Shape;1026;p48">
              <a:extLst>
                <a:ext uri="{FF2B5EF4-FFF2-40B4-BE49-F238E27FC236}">
                  <a16:creationId xmlns:a16="http://schemas.microsoft.com/office/drawing/2014/main" id="{C4DA2B50-EE40-4FA2-9E0F-6E58DCB99D46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7;p48">
              <a:extLst>
                <a:ext uri="{FF2B5EF4-FFF2-40B4-BE49-F238E27FC236}">
                  <a16:creationId xmlns:a16="http://schemas.microsoft.com/office/drawing/2014/main" id="{AAFF7279-9AA6-408F-AECB-D4AF5AFDA94B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8;p48">
              <a:extLst>
                <a:ext uri="{FF2B5EF4-FFF2-40B4-BE49-F238E27FC236}">
                  <a16:creationId xmlns:a16="http://schemas.microsoft.com/office/drawing/2014/main" id="{7989CD24-A16A-444E-98AA-5F05413DBA71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9;p48">
              <a:extLst>
                <a:ext uri="{FF2B5EF4-FFF2-40B4-BE49-F238E27FC236}">
                  <a16:creationId xmlns:a16="http://schemas.microsoft.com/office/drawing/2014/main" id="{67ED112A-A9B3-48FD-8079-A3AE970F24FF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0;p48">
              <a:extLst>
                <a:ext uri="{FF2B5EF4-FFF2-40B4-BE49-F238E27FC236}">
                  <a16:creationId xmlns:a16="http://schemas.microsoft.com/office/drawing/2014/main" id="{A2E79117-2CFA-47A2-A204-C67ABE7B3238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1;p48">
              <a:extLst>
                <a:ext uri="{FF2B5EF4-FFF2-40B4-BE49-F238E27FC236}">
                  <a16:creationId xmlns:a16="http://schemas.microsoft.com/office/drawing/2014/main" id="{89040A3B-7864-403F-81BC-1FB3A77E627B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032;p48">
            <a:extLst>
              <a:ext uri="{FF2B5EF4-FFF2-40B4-BE49-F238E27FC236}">
                <a16:creationId xmlns:a16="http://schemas.microsoft.com/office/drawing/2014/main" id="{4210FF40-E0E4-43BD-9A94-C3002EC42AFF}"/>
              </a:ext>
            </a:extLst>
          </p:cNvPr>
          <p:cNvGrpSpPr/>
          <p:nvPr/>
        </p:nvGrpSpPr>
        <p:grpSpPr>
          <a:xfrm>
            <a:off x="386799" y="1672324"/>
            <a:ext cx="855939" cy="749428"/>
            <a:chOff x="1244325" y="314425"/>
            <a:chExt cx="444525" cy="370050"/>
          </a:xfrm>
        </p:grpSpPr>
        <p:sp>
          <p:nvSpPr>
            <p:cNvPr id="24" name="Google Shape;1033;p48">
              <a:extLst>
                <a:ext uri="{FF2B5EF4-FFF2-40B4-BE49-F238E27FC236}">
                  <a16:creationId xmlns:a16="http://schemas.microsoft.com/office/drawing/2014/main" id="{1E147337-6E50-4553-8168-2C883F12CC2A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34;p48">
              <a:extLst>
                <a:ext uri="{FF2B5EF4-FFF2-40B4-BE49-F238E27FC236}">
                  <a16:creationId xmlns:a16="http://schemas.microsoft.com/office/drawing/2014/main" id="{7D36641F-E3CA-4979-89BA-3ABB44246012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07;p48">
            <a:extLst>
              <a:ext uri="{FF2B5EF4-FFF2-40B4-BE49-F238E27FC236}">
                <a16:creationId xmlns:a16="http://schemas.microsoft.com/office/drawing/2014/main" id="{5DFDA309-1343-4EAE-91B0-D64ACF8C4526}"/>
              </a:ext>
            </a:extLst>
          </p:cNvPr>
          <p:cNvGrpSpPr/>
          <p:nvPr/>
        </p:nvGrpSpPr>
        <p:grpSpPr>
          <a:xfrm>
            <a:off x="418327" y="3058574"/>
            <a:ext cx="880592" cy="684187"/>
            <a:chOff x="3936375" y="3703750"/>
            <a:chExt cx="453050" cy="332175"/>
          </a:xfrm>
        </p:grpSpPr>
        <p:sp>
          <p:nvSpPr>
            <p:cNvPr id="27" name="Google Shape;1208;p48">
              <a:extLst>
                <a:ext uri="{FF2B5EF4-FFF2-40B4-BE49-F238E27FC236}">
                  <a16:creationId xmlns:a16="http://schemas.microsoft.com/office/drawing/2014/main" id="{FA0BFC50-7AE5-4B6D-A352-421A881D438D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09;p48">
              <a:extLst>
                <a:ext uri="{FF2B5EF4-FFF2-40B4-BE49-F238E27FC236}">
                  <a16:creationId xmlns:a16="http://schemas.microsoft.com/office/drawing/2014/main" id="{37DCC8CA-4AD8-4E63-9459-95B165538265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10;p48">
              <a:extLst>
                <a:ext uri="{FF2B5EF4-FFF2-40B4-BE49-F238E27FC236}">
                  <a16:creationId xmlns:a16="http://schemas.microsoft.com/office/drawing/2014/main" id="{3F33C6D7-AFA6-454A-965F-AA24E92F6AE9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11;p48">
              <a:extLst>
                <a:ext uri="{FF2B5EF4-FFF2-40B4-BE49-F238E27FC236}">
                  <a16:creationId xmlns:a16="http://schemas.microsoft.com/office/drawing/2014/main" id="{BBA55F29-7EA2-4750-B03B-C0D2B221BF5D}"/>
                </a:ext>
              </a:extLst>
            </p:cNvPr>
            <p:cNvSpPr/>
            <p:nvPr/>
          </p:nvSpPr>
          <p:spPr>
            <a:xfrm>
              <a:off x="4078626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212;p48">
              <a:extLst>
                <a:ext uri="{FF2B5EF4-FFF2-40B4-BE49-F238E27FC236}">
                  <a16:creationId xmlns:a16="http://schemas.microsoft.com/office/drawing/2014/main" id="{1956E7BC-D3B7-4E91-8B8C-B8E91232D32E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1BC3874-075E-41D1-B540-2D419584A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245231" y="1865760"/>
            <a:ext cx="3096461" cy="14119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700444-787C-4B30-EBDB-9B4AE0C5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66007" y="2345579"/>
            <a:ext cx="3127170" cy="142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05B92-C89E-AE5C-CA52-6CA4378763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34860-590E-16FC-3762-08AFF552B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338260"/>
            <a:ext cx="4319794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58270-7E27-22B4-2AEC-306789BCE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08" y="918332"/>
            <a:ext cx="3913542" cy="33068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6B153B-5EEC-2965-9FB8-B8CAF0679AC3}"/>
              </a:ext>
            </a:extLst>
          </p:cNvPr>
          <p:cNvSpPr txBox="1"/>
          <p:nvPr/>
        </p:nvSpPr>
        <p:spPr>
          <a:xfrm>
            <a:off x="339090" y="453995"/>
            <a:ext cx="4616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CIDFont+F3"/>
                <a:ea typeface="Source Sans Pro"/>
                <a:sym typeface="Source Sans Pro"/>
              </a:rPr>
              <a:t>Sample Results Example</a:t>
            </a:r>
          </a:p>
        </p:txBody>
      </p:sp>
    </p:spTree>
    <p:extLst>
      <p:ext uri="{BB962C8B-B14F-4D97-AF65-F5344CB8AC3E}">
        <p14:creationId xmlns:p14="http://schemas.microsoft.com/office/powerpoint/2010/main" val="316404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D3D501D-E747-4489-AC27-0E48A8534F3D}"/>
              </a:ext>
            </a:extLst>
          </p:cNvPr>
          <p:cNvSpPr txBox="1"/>
          <p:nvPr/>
        </p:nvSpPr>
        <p:spPr>
          <a:xfrm>
            <a:off x="123825" y="174692"/>
            <a:ext cx="4610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Oswald"/>
                <a:sym typeface="Oswald"/>
              </a:rPr>
              <a:t>WATER QUALITY PARAMETERS AND STANDARDS FOR VARIOUS </a:t>
            </a:r>
            <a:r>
              <a:rPr lang="en-US" sz="1600" b="1" dirty="0">
                <a:solidFill>
                  <a:srgbClr val="3C78D8"/>
                </a:solidFill>
                <a:latin typeface="Oswald"/>
                <a:sym typeface="Oswald"/>
              </a:rPr>
              <a:t>PHYSICAL AND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Oswald"/>
                <a:sym typeface="Oswald"/>
              </a:rPr>
              <a:t>CHEMICAL CONSTITUENTS</a:t>
            </a:r>
            <a:endParaRPr lang="en-IN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185087-DFFF-12EF-E5C8-1ABDBB09E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032404"/>
              </p:ext>
            </p:extLst>
          </p:nvPr>
        </p:nvGraphicFramePr>
        <p:xfrm>
          <a:off x="4733925" y="383240"/>
          <a:ext cx="3759013" cy="3679930"/>
        </p:xfrm>
        <a:graphic>
          <a:graphicData uri="http://schemas.openxmlformats.org/drawingml/2006/table">
            <a:tbl>
              <a:tblPr firstRow="1" firstCol="1" bandRow="1">
                <a:tableStyleId>{891A1956-3D7E-41C0-9DF7-105A978C6925}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1128253688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3168971987"/>
                    </a:ext>
                  </a:extLst>
                </a:gridCol>
                <a:gridCol w="853220">
                  <a:extLst>
                    <a:ext uri="{9D8B030D-6E8A-4147-A177-3AD203B41FA5}">
                      <a16:colId xmlns:a16="http://schemas.microsoft.com/office/drawing/2014/main" val="3036257822"/>
                    </a:ext>
                  </a:extLst>
                </a:gridCol>
                <a:gridCol w="781158">
                  <a:extLst>
                    <a:ext uri="{9D8B030D-6E8A-4147-A177-3AD203B41FA5}">
                      <a16:colId xmlns:a16="http://schemas.microsoft.com/office/drawing/2014/main" val="2283424631"/>
                    </a:ext>
                  </a:extLst>
                </a:gridCol>
              </a:tblGrid>
              <a:tr h="28878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S.No.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Parameters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IS 10500: 2012, WHO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019068"/>
                  </a:ext>
                </a:extLst>
              </a:tr>
              <a:tr h="2423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Permissible Limit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>
                          <a:effectLst/>
                        </a:rPr>
                        <a:t>Maximum Limit</a:t>
                      </a:r>
                      <a:endParaRPr lang="en-IN" sz="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0558631"/>
                  </a:ext>
                </a:extLst>
              </a:tr>
              <a:tr h="2887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1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Colour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>
                          <a:effectLst/>
                        </a:rPr>
                        <a:t>Agreeable</a:t>
                      </a:r>
                      <a:endParaRPr lang="en-IN" sz="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>
                          <a:effectLst/>
                        </a:rPr>
                        <a:t>Agreeable</a:t>
                      </a:r>
                      <a:endParaRPr lang="en-IN" sz="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0516453"/>
                  </a:ext>
                </a:extLst>
              </a:tr>
              <a:tr h="2887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2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Odour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>
                          <a:effectLst/>
                        </a:rPr>
                        <a:t>Agreeable</a:t>
                      </a:r>
                      <a:endParaRPr lang="en-IN" sz="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Agreeable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89820676"/>
                  </a:ext>
                </a:extLst>
              </a:tr>
              <a:tr h="2887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>
                          <a:effectLst/>
                        </a:rPr>
                        <a:t>3</a:t>
                      </a:r>
                      <a:endParaRPr lang="en-IN" sz="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Taste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Agreeable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Agreeable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1883661"/>
                  </a:ext>
                </a:extLst>
              </a:tr>
              <a:tr h="247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4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pH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6.5 to 8.5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>
                          <a:effectLst/>
                        </a:rPr>
                        <a:t>No relaxation</a:t>
                      </a:r>
                      <a:endParaRPr lang="en-IN" sz="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5374986"/>
                  </a:ext>
                </a:extLst>
              </a:tr>
              <a:tr h="1746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>
                          <a:effectLst/>
                        </a:rPr>
                        <a:t>5</a:t>
                      </a:r>
                      <a:endParaRPr lang="en-IN" sz="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Turbidity (NTU)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1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5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8035159"/>
                  </a:ext>
                </a:extLst>
              </a:tr>
              <a:tr h="2877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6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Alkalinity (as CaCO3) (mg/L)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200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600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9534151"/>
                  </a:ext>
                </a:extLst>
              </a:tr>
              <a:tr h="2887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7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Electrical Conductivity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 (</a:t>
                      </a:r>
                      <a:r>
                        <a:rPr lang="en-IN" sz="800" dirty="0" err="1">
                          <a:effectLst/>
                        </a:rPr>
                        <a:t>μmhos</a:t>
                      </a:r>
                      <a:r>
                        <a:rPr lang="en-IN" sz="800" dirty="0">
                          <a:effectLst/>
                        </a:rPr>
                        <a:t>/cm)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500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1500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3517034"/>
                  </a:ext>
                </a:extLst>
              </a:tr>
              <a:tr h="1742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8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TDS (mg/L)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500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2000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6608365"/>
                  </a:ext>
                </a:extLst>
              </a:tr>
              <a:tr h="2113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>
                          <a:effectLst/>
                        </a:rPr>
                        <a:t>9</a:t>
                      </a:r>
                      <a:endParaRPr lang="en-IN" sz="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Chloride (mg/L)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250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1000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7514310"/>
                  </a:ext>
                </a:extLst>
              </a:tr>
              <a:tr h="2389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10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Hardness (as CaCO3) (mg/L)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200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600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59361596"/>
                  </a:ext>
                </a:extLst>
              </a:tr>
              <a:tr h="1857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>
                          <a:effectLst/>
                        </a:rPr>
                        <a:t>11</a:t>
                      </a:r>
                      <a:endParaRPr lang="en-IN" sz="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Calcium (as Ca) mg/L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250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1000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17694887"/>
                  </a:ext>
                </a:extLst>
              </a:tr>
              <a:tr h="2042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12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Magnesium (as Mg) mg/L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30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100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32843615"/>
                  </a:ext>
                </a:extLst>
              </a:tr>
              <a:tr h="2142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13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Sulphate (mg/L)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200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800" dirty="0">
                          <a:effectLst/>
                        </a:rPr>
                        <a:t>400</a:t>
                      </a:r>
                      <a:endParaRPr lang="en-IN" sz="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011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77810-9D9C-E5FA-B883-960459CCBC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DF2E11-30E2-44E5-E213-48138A221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7" y="174000"/>
            <a:ext cx="91775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Oswald"/>
                <a:sym typeface="Oswald"/>
              </a:rPr>
              <a:t>EVALUATION OF WATER QUALITY PARAMETERS  OF WATER QUALITY PARAMETERS WITH PERMISSIBLE LIMITS: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075D8-0546-712A-F452-E8B6A3DB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89" y="512554"/>
            <a:ext cx="4167170" cy="382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74040-40FC-08DD-C5E8-CC2DFE4B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193C8-2433-4F5C-7B5B-3731D4610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27" y="1041400"/>
            <a:ext cx="4321473" cy="288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27871F-8966-860E-218E-715B5DCF2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407" y="1041400"/>
            <a:ext cx="4262718" cy="2885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15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7F4A50-3379-4BEE-90F2-BC856BE010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79C26-8B01-22DF-28DF-16E11975D6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40" y="817700"/>
            <a:ext cx="4542192" cy="3088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02450-D260-F37E-C2A2-2814FDD27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128" y="817700"/>
            <a:ext cx="4448347" cy="3088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35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C1EA1-2FE3-D52B-D3FC-DCB2B5B062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AE2B3-5AD9-CE8E-62A1-7A1322336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2" y="952771"/>
            <a:ext cx="4274106" cy="306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F6F566-BE5E-6FA5-9309-1853EA6449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951" y="952770"/>
            <a:ext cx="4346174" cy="3067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20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0"/>
              <a:t>Teammates</a:t>
            </a:r>
            <a:endParaRPr lang="en-IN" sz="10000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B0828-A2F6-4ECF-BC5A-3BDCC8CD0971}"/>
              </a:ext>
            </a:extLst>
          </p:cNvPr>
          <p:cNvSpPr txBox="1"/>
          <p:nvPr/>
        </p:nvSpPr>
        <p:spPr>
          <a:xfrm>
            <a:off x="3200399" y="2571750"/>
            <a:ext cx="3160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Oswald" panose="00000500000000000000" pitchFamily="2" charset="0"/>
                <a:ea typeface="Source Sans Pro" panose="020B0503030403020204" pitchFamily="34" charset="0"/>
              </a:rPr>
              <a:t>We are,</a:t>
            </a:r>
          </a:p>
          <a:p>
            <a:endParaRPr lang="en-IN" dirty="0">
              <a:latin typeface="Oswald" panose="00000500000000000000" pitchFamily="2" charset="0"/>
              <a:ea typeface="Source Sans Pro" panose="020B0503030403020204" pitchFamily="34" charset="0"/>
            </a:endParaRPr>
          </a:p>
          <a:p>
            <a:r>
              <a:rPr lang="en-IN" dirty="0">
                <a:latin typeface="Oswald" panose="00000500000000000000" pitchFamily="2" charset="0"/>
                <a:ea typeface="Source Sans Pro" panose="020B0503030403020204" pitchFamily="34" charset="0"/>
              </a:rPr>
              <a:t>K. Sai Anand Vardhan    -  18501A0125</a:t>
            </a:r>
          </a:p>
          <a:p>
            <a:r>
              <a:rPr lang="en-IN" dirty="0">
                <a:latin typeface="Oswald" panose="00000500000000000000" pitchFamily="2" charset="0"/>
                <a:ea typeface="Source Sans Pro" panose="020B0503030403020204" pitchFamily="34" charset="0"/>
              </a:rPr>
              <a:t>K. Chandrasekhar          -  18501A0123</a:t>
            </a:r>
          </a:p>
          <a:p>
            <a:r>
              <a:rPr lang="en-IN" dirty="0">
                <a:latin typeface="Oswald" panose="00000500000000000000" pitchFamily="2" charset="0"/>
                <a:ea typeface="Source Sans Pro" panose="020B0503030403020204" pitchFamily="34" charset="0"/>
              </a:rPr>
              <a:t>L. Srinivasa Rao             -  18501A0127</a:t>
            </a:r>
          </a:p>
          <a:p>
            <a:r>
              <a:rPr lang="en-IN" dirty="0">
                <a:latin typeface="Oswald" panose="00000500000000000000" pitchFamily="2" charset="0"/>
                <a:ea typeface="Source Sans Pro" panose="020B0503030403020204" pitchFamily="34" charset="0"/>
              </a:rPr>
              <a:t>L.V.S.S. Kishore              -  18501A0128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06697E-8B00-D8E9-C30E-552F802E76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4E58B-ABF1-7B68-C3C1-181C6370F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3" y="850774"/>
            <a:ext cx="4312864" cy="300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1ADFBC-D6D8-B860-D40E-EA37041843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39" y="850774"/>
            <a:ext cx="4387091" cy="3008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1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51E25-0F11-007B-1BAA-ACB1FF472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E3516-333F-7F9A-D403-C9242F61C4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9" y="1068200"/>
            <a:ext cx="4264329" cy="289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7F181A-7958-832C-0A95-AC6D61A70A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58" y="1068200"/>
            <a:ext cx="4335621" cy="2891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7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7992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75850" y="40389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</a:rPr>
              <a:t>CONCLUSION</a:t>
            </a:r>
            <a:endParaRPr sz="40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456962" y="1119695"/>
            <a:ext cx="8230076" cy="2736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n-IN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IN" dirty="0"/>
              <a:t>Spatial distribution maps were developed</a:t>
            </a:r>
            <a:r>
              <a:rPr lang="en-US" dirty="0"/>
              <a:t>.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US" dirty="0"/>
              <a:t>Remedies with unusable ground water were stated.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IN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dirty="0"/>
              <a:t>Gathered knowledge on the state of ground water of our Vijayawada city.</a:t>
            </a:r>
            <a:endParaRPr lang="en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lang="en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IN" dirty="0"/>
              <a:t>Suggestion: Ground water recharge structures should be planned.</a:t>
            </a:r>
            <a:endParaRPr lang="en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67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-420300" y="998359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THANKS!</a:t>
            </a:r>
            <a:endParaRPr sz="10000" dirty="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0" y="1922738"/>
            <a:ext cx="4344600" cy="94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 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" name="Google Shape;279;p38">
            <a:extLst>
              <a:ext uri="{FF2B5EF4-FFF2-40B4-BE49-F238E27FC236}">
                <a16:creationId xmlns:a16="http://schemas.microsoft.com/office/drawing/2014/main" id="{FC56A2AC-FBF9-4C15-A83D-69BEF354C4AA}"/>
              </a:ext>
            </a:extLst>
          </p:cNvPr>
          <p:cNvSpPr/>
          <p:nvPr/>
        </p:nvSpPr>
        <p:spPr>
          <a:xfrm>
            <a:off x="6470129" y="1377732"/>
            <a:ext cx="1934246" cy="1786513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73700" y="40237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</a:rPr>
              <a:t>Ground Water</a:t>
            </a:r>
            <a:endParaRPr sz="4000" dirty="0"/>
          </a:p>
        </p:txBody>
      </p:sp>
      <p:sp>
        <p:nvSpPr>
          <p:cNvPr id="470" name="Google Shape;470;p14"/>
          <p:cNvSpPr txBox="1"/>
          <p:nvPr/>
        </p:nvSpPr>
        <p:spPr>
          <a:xfrm>
            <a:off x="1101843" y="1468200"/>
            <a:ext cx="32346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IT’S SIGNIFICANCE</a:t>
            </a:r>
            <a:endParaRPr lang="en-IN" sz="1200" dirty="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Groundwater is the source of about 90% of the country’s drinking water. In rural areas, almost all the water supply comes from groundwater and more than one-third of our 100 largest cities depend on it for at least part of their supply. Historically, groundwater has been considered to be safe to drink.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1" name="Google Shape;471;p14"/>
          <p:cNvSpPr txBox="1"/>
          <p:nvPr/>
        </p:nvSpPr>
        <p:spPr>
          <a:xfrm>
            <a:off x="4807559" y="1468200"/>
            <a:ext cx="33762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NEED</a:t>
            </a:r>
            <a:endParaRPr sz="1200" dirty="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Hence there is a need to assess the quality of ground water. Water-quality monitoring is used to alert us to current, ongoing and emerging problems; to determine compliance with drinking water standards, and to protect other beneficial uses of water.</a:t>
            </a: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34B83-406B-4F22-AEBE-BD33DBEB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70" y="3188428"/>
            <a:ext cx="2323260" cy="1673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Intent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75850" y="40389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</a:rPr>
              <a:t>INTENT</a:t>
            </a:r>
            <a:endParaRPr sz="40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071550" y="932612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IN" dirty="0"/>
              <a:t>To find the integrity of ground water of our Vijayawada city.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IN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IN" dirty="0"/>
              <a:t>To identify places with unpleasant ground water.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IN" dirty="0"/>
              <a:t>To find the causes of ground water pollution.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IN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dirty="0"/>
              <a:t>To find ways for avoiding contamination of ground water. 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dirty="0"/>
              <a:t>To formulate remedies with unusable ground </a:t>
            </a:r>
            <a:r>
              <a:rPr lang="en"/>
              <a:t>water and consequences if used.</a:t>
            </a: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Strategy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169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75850" y="23071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</a:rPr>
              <a:t>STRATEGY</a:t>
            </a:r>
            <a:endParaRPr sz="40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434016" y="1010810"/>
            <a:ext cx="8502166" cy="3121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US" sz="1600" dirty="0"/>
              <a:t>Preparation of thematic maps using Survey of India toposheet and satellite imagery using ARCGIS 10.8.1 Software.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US" sz="1600" dirty="0"/>
              <a:t>Collection of ground water samples at different locations.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1600" dirty="0"/>
              <a:t>Testing the quality of ground water samples of different locations.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lang="en-IN"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US" sz="1600" dirty="0"/>
              <a:t>Evaluation of quality of ground water samples with respect to the IS 10500 : 2012 standards.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lang="en-US" sz="1600" dirty="0"/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US" sz="1600" dirty="0"/>
              <a:t>Preparation of spatial distribution of ground water maps using GIS Platform.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 lang="en-US" sz="1600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65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Execution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353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9DF8-1A0E-1054-C656-49B4BFC2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000" dirty="0">
                <a:solidFill>
                  <a:schemeClr val="accent2"/>
                </a:solidFill>
              </a:rPr>
              <a:t>EXECUTION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089F-592C-E754-2802-F792D5586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b="0" i="0" u="none" strike="noStrike" baseline="0" dirty="0">
                <a:latin typeface="CIDFont+F3"/>
              </a:rPr>
              <a:t>Study Area Selection</a:t>
            </a:r>
          </a:p>
          <a:p>
            <a:r>
              <a:rPr lang="en-IN" sz="1800" b="0" i="0" u="none" strike="noStrike" baseline="0" dirty="0">
                <a:latin typeface="CIDFont+F3"/>
              </a:rPr>
              <a:t>Sample Collection</a:t>
            </a:r>
          </a:p>
          <a:p>
            <a:r>
              <a:rPr lang="en-IN" sz="1800" dirty="0">
                <a:latin typeface="CIDFont+F3"/>
              </a:rPr>
              <a:t>Sample Analysis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4026D-3E1A-0E5E-C551-71AFCF0FB4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029281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562</Words>
  <Application>Microsoft Office PowerPoint</Application>
  <PresentationFormat>On-screen Show (16:9)</PresentationFormat>
  <Paragraphs>159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Times New Roman</vt:lpstr>
      <vt:lpstr>Oswald</vt:lpstr>
      <vt:lpstr>Arial</vt:lpstr>
      <vt:lpstr>Source Sans Pro</vt:lpstr>
      <vt:lpstr>CIDFont+F3</vt:lpstr>
      <vt:lpstr>Quince template</vt:lpstr>
      <vt:lpstr>AN ANALYTICAL STUDY ON THE PHYSICO-CHEMICAL CHARACTERISTICS OF GROUND WATER  IN VIJAYAWADA BY USING GIS AND ITS SUITABILITY.</vt:lpstr>
      <vt:lpstr>Teammates</vt:lpstr>
      <vt:lpstr>Ground Water</vt:lpstr>
      <vt:lpstr>Intent</vt:lpstr>
      <vt:lpstr>INTENT</vt:lpstr>
      <vt:lpstr>Strategy</vt:lpstr>
      <vt:lpstr>STRATEGY</vt:lpstr>
      <vt:lpstr>Execution</vt:lpstr>
      <vt:lpstr>EXECUTION</vt:lpstr>
      <vt:lpstr>EXECUTION</vt:lpstr>
      <vt:lpstr>PowerPoint Presentation</vt:lpstr>
      <vt:lpstr>Sample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ANALYTICAL STUDY ON THE PHYSICO-CHEMICAL CHARACTERISTICS OF GROUND WATER  IN VIJAYAWADA BY USING GIS AND ITS SUITABILITY.</dc:title>
  <dc:creator>Sai Anand Vardhan</dc:creator>
  <cp:lastModifiedBy>Sai Anand Vardhan</cp:lastModifiedBy>
  <cp:revision>68</cp:revision>
  <dcterms:modified xsi:type="dcterms:W3CDTF">2022-05-20T07:05:29Z</dcterms:modified>
</cp:coreProperties>
</file>